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7" r:id="rId22"/>
    <p:sldId id="276" r:id="rId23"/>
    <p:sldId id="282" r:id="rId24"/>
    <p:sldId id="278" r:id="rId25"/>
    <p:sldId id="279" r:id="rId26"/>
    <p:sldId id="280" r:id="rId27"/>
    <p:sldId id="281" r:id="rId28"/>
    <p:sldId id="283" r:id="rId29"/>
    <p:sldId id="284" r:id="rId30"/>
    <p:sldId id="285" r:id="rId31"/>
    <p:sldId id="286" r:id="rId32"/>
    <p:sldId id="287" r:id="rId33"/>
    <p:sldId id="288" r:id="rId34"/>
    <p:sldId id="289" r:id="rId35"/>
    <p:sldId id="290" r:id="rId36"/>
    <p:sldId id="291" r:id="rId37"/>
    <p:sldId id="293" r:id="rId38"/>
    <p:sldId id="292" r:id="rId39"/>
    <p:sldId id="294" r:id="rId40"/>
    <p:sldId id="296" r:id="rId41"/>
    <p:sldId id="295"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20"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E3CDE8-5057-44D8-8F18-415073CF98B7}"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1796D-4BD5-45CD-8F2F-38243B838D4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3CDE8-5057-44D8-8F18-415073CF98B7}"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1796D-4BD5-45CD-8F2F-38243B838D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3CDE8-5057-44D8-8F18-415073CF98B7}"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1796D-4BD5-45CD-8F2F-38243B838D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3CDE8-5057-44D8-8F18-415073CF98B7}"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1796D-4BD5-45CD-8F2F-38243B838D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E3CDE8-5057-44D8-8F18-415073CF98B7}"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1796D-4BD5-45CD-8F2F-38243B838D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E3CDE8-5057-44D8-8F18-415073CF98B7}"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1796D-4BD5-45CD-8F2F-38243B838D4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E3CDE8-5057-44D8-8F18-415073CF98B7}" type="datetimeFigureOut">
              <a:rPr lang="en-US" smtClean="0"/>
              <a:t>4/13/2015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1796D-4BD5-45CD-8F2F-38243B838D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E3CDE8-5057-44D8-8F18-415073CF98B7}" type="datetimeFigureOut">
              <a:rPr lang="en-US" smtClean="0"/>
              <a:t>4/13/2015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1796D-4BD5-45CD-8F2F-38243B838D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3CDE8-5057-44D8-8F18-415073CF98B7}" type="datetimeFigureOut">
              <a:rPr lang="en-US" smtClean="0"/>
              <a:t>4/13/2015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1796D-4BD5-45CD-8F2F-38243B838D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3CDE8-5057-44D8-8F18-415073CF98B7}"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1796D-4BD5-45CD-8F2F-38243B838D4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3CDE8-5057-44D8-8F18-415073CF98B7}"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1796D-4BD5-45CD-8F2F-38243B838D4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3CDE8-5057-44D8-8F18-415073CF98B7}" type="datetimeFigureOut">
              <a:rPr lang="en-US" smtClean="0"/>
              <a:t>4/13/2015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1796D-4BD5-45CD-8F2F-38243B838D4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 &amp; Aesthetics</a:t>
            </a:r>
            <a:endParaRPr lang="en-US" dirty="0"/>
          </a:p>
        </p:txBody>
      </p:sp>
      <p:sp>
        <p:nvSpPr>
          <p:cNvPr id="3" name="Subtitle 2"/>
          <p:cNvSpPr>
            <a:spLocks noGrp="1"/>
          </p:cNvSpPr>
          <p:nvPr>
            <p:ph type="subTitle" idx="1"/>
          </p:nvPr>
        </p:nvSpPr>
        <p:spPr/>
        <p:txBody>
          <a:bodyPr/>
          <a:lstStyle/>
          <a:p>
            <a:r>
              <a:rPr lang="en-US" dirty="0" smtClean="0"/>
              <a:t>Photography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da-BOOK\Desktop\leading\Athens_arch_black_and_white.jpg"/>
          <p:cNvPicPr>
            <a:picLocks noChangeAspect="1" noChangeArrowheads="1"/>
          </p:cNvPicPr>
          <p:nvPr/>
        </p:nvPicPr>
        <p:blipFill>
          <a:blip r:embed="rId2" cstate="print"/>
          <a:srcRect/>
          <a:stretch>
            <a:fillRect/>
          </a:stretch>
        </p:blipFill>
        <p:spPr bwMode="auto">
          <a:xfrm>
            <a:off x="609600" y="609600"/>
            <a:ext cx="4699026" cy="4857136"/>
          </a:xfrm>
          <a:prstGeom prst="rect">
            <a:avLst/>
          </a:prstGeom>
          <a:noFill/>
        </p:spPr>
      </p:pic>
      <p:sp>
        <p:nvSpPr>
          <p:cNvPr id="3" name="Content Placeholder 2"/>
          <p:cNvSpPr>
            <a:spLocks noGrp="1"/>
          </p:cNvSpPr>
          <p:nvPr>
            <p:ph sz="half" idx="1"/>
          </p:nvPr>
        </p:nvSpPr>
        <p:spPr>
          <a:xfrm>
            <a:off x="457200" y="5715000"/>
            <a:ext cx="4038600" cy="1143000"/>
          </a:xfrm>
        </p:spPr>
        <p:txBody>
          <a:bodyPr/>
          <a:lstStyle/>
          <a:p>
            <a:r>
              <a:rPr lang="en-US" dirty="0" smtClean="0"/>
              <a:t>Vertical</a:t>
            </a:r>
            <a:endParaRPr lang="en-US" dirty="0"/>
          </a:p>
        </p:txBody>
      </p:sp>
      <p:pic>
        <p:nvPicPr>
          <p:cNvPr id="1027" name="Picture 3" descr="C:\Users\Nida-BOOK\Desktop\leading\lines-on-the-lines1.jpg"/>
          <p:cNvPicPr>
            <a:picLocks noChangeAspect="1" noChangeArrowheads="1"/>
          </p:cNvPicPr>
          <p:nvPr/>
        </p:nvPicPr>
        <p:blipFill>
          <a:blip r:embed="rId3" cstate="print"/>
          <a:srcRect/>
          <a:stretch>
            <a:fillRect/>
          </a:stretch>
        </p:blipFill>
        <p:spPr bwMode="auto">
          <a:xfrm>
            <a:off x="5638800" y="609600"/>
            <a:ext cx="2971800" cy="494863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324600" y="1676400"/>
            <a:ext cx="4038600" cy="715963"/>
          </a:xfrm>
        </p:spPr>
        <p:txBody>
          <a:bodyPr/>
          <a:lstStyle/>
          <a:p>
            <a:r>
              <a:rPr lang="en-US" dirty="0" smtClean="0"/>
              <a:t>Leading</a:t>
            </a:r>
            <a:endParaRPr lang="en-US" dirty="0"/>
          </a:p>
        </p:txBody>
      </p:sp>
      <p:pic>
        <p:nvPicPr>
          <p:cNvPr id="2050" name="Picture 2" descr="C:\Users\Nida-BOOK\Desktop\leading\photography,black,and,white,lines,molluscs,perspective,snails-48556a6b41e53f5ea739c6aa5c323d1c_h[2].jpg"/>
          <p:cNvPicPr>
            <a:picLocks noChangeAspect="1" noChangeArrowheads="1"/>
          </p:cNvPicPr>
          <p:nvPr/>
        </p:nvPicPr>
        <p:blipFill>
          <a:blip r:embed="rId2" cstate="print"/>
          <a:srcRect/>
          <a:stretch>
            <a:fillRect/>
          </a:stretch>
        </p:blipFill>
        <p:spPr bwMode="auto">
          <a:xfrm>
            <a:off x="2133600" y="113348"/>
            <a:ext cx="4114800" cy="2477452"/>
          </a:xfrm>
          <a:prstGeom prst="rect">
            <a:avLst/>
          </a:prstGeom>
          <a:noFill/>
        </p:spPr>
      </p:pic>
      <p:pic>
        <p:nvPicPr>
          <p:cNvPr id="2051" name="Picture 3" descr="C:\Users\Nida-BOOK\Desktop\leading\lines-compositions2.jpg"/>
          <p:cNvPicPr>
            <a:picLocks noChangeAspect="1" noChangeArrowheads="1"/>
          </p:cNvPicPr>
          <p:nvPr/>
        </p:nvPicPr>
        <p:blipFill>
          <a:blip r:embed="rId3" cstate="print"/>
          <a:srcRect/>
          <a:stretch>
            <a:fillRect/>
          </a:stretch>
        </p:blipFill>
        <p:spPr bwMode="auto">
          <a:xfrm>
            <a:off x="1447800" y="2743200"/>
            <a:ext cx="5429250" cy="39433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562600"/>
            <a:ext cx="8229600" cy="838200"/>
          </a:xfrm>
        </p:spPr>
        <p:txBody>
          <a:bodyPr/>
          <a:lstStyle/>
          <a:p>
            <a:pPr algn="ctr"/>
            <a:r>
              <a:rPr lang="en-US" dirty="0" smtClean="0"/>
              <a:t>Horizontal</a:t>
            </a:r>
            <a:endParaRPr lang="en-US" dirty="0"/>
          </a:p>
        </p:txBody>
      </p:sp>
      <p:pic>
        <p:nvPicPr>
          <p:cNvPr id="3074" name="Picture 2" descr="C:\Users\Nida-BOOK\Desktop\leading\photography_diagonal_lines_01.jpg"/>
          <p:cNvPicPr>
            <a:picLocks noChangeAspect="1" noChangeArrowheads="1"/>
          </p:cNvPicPr>
          <p:nvPr/>
        </p:nvPicPr>
        <p:blipFill>
          <a:blip r:embed="rId2" cstate="print"/>
          <a:srcRect/>
          <a:stretch>
            <a:fillRect/>
          </a:stretch>
        </p:blipFill>
        <p:spPr bwMode="auto">
          <a:xfrm>
            <a:off x="1447800" y="838199"/>
            <a:ext cx="6324600" cy="458533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2667000" cy="838200"/>
          </a:xfrm>
        </p:spPr>
        <p:txBody>
          <a:bodyPr/>
          <a:lstStyle/>
          <a:p>
            <a:r>
              <a:rPr lang="en-US" dirty="0" smtClean="0"/>
              <a:t>S Curve</a:t>
            </a:r>
            <a:endParaRPr lang="en-US" dirty="0"/>
          </a:p>
        </p:txBody>
      </p:sp>
      <p:pic>
        <p:nvPicPr>
          <p:cNvPr id="4098" name="Picture 2" descr="C:\Users\Nida-BOOK\Desktop\leading\42.jpg"/>
          <p:cNvPicPr>
            <a:picLocks noChangeAspect="1" noChangeArrowheads="1"/>
          </p:cNvPicPr>
          <p:nvPr/>
        </p:nvPicPr>
        <p:blipFill>
          <a:blip r:embed="rId2" cstate="print"/>
          <a:srcRect/>
          <a:stretch>
            <a:fillRect/>
          </a:stretch>
        </p:blipFill>
        <p:spPr bwMode="auto">
          <a:xfrm>
            <a:off x="3962399" y="2057400"/>
            <a:ext cx="4446287" cy="3200400"/>
          </a:xfrm>
          <a:prstGeom prst="rect">
            <a:avLst/>
          </a:prstGeom>
          <a:noFill/>
        </p:spPr>
      </p:pic>
      <p:pic>
        <p:nvPicPr>
          <p:cNvPr id="4099" name="Picture 3" descr="C:\Users\Nida-BOOK\Desktop\leading\curved-lines-shotbyscott.jpg"/>
          <p:cNvPicPr>
            <a:picLocks noChangeAspect="1" noChangeArrowheads="1"/>
          </p:cNvPicPr>
          <p:nvPr/>
        </p:nvPicPr>
        <p:blipFill>
          <a:blip r:embed="rId3" cstate="print"/>
          <a:srcRect/>
          <a:stretch>
            <a:fillRect/>
          </a:stretch>
        </p:blipFill>
        <p:spPr bwMode="auto">
          <a:xfrm>
            <a:off x="533400" y="1600200"/>
            <a:ext cx="3352800" cy="450893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2971800" cy="762000"/>
          </a:xfrm>
        </p:spPr>
        <p:txBody>
          <a:bodyPr/>
          <a:lstStyle/>
          <a:p>
            <a:r>
              <a:rPr lang="en-US" dirty="0" smtClean="0"/>
              <a:t>Combinations </a:t>
            </a:r>
            <a:endParaRPr lang="en-US" dirty="0"/>
          </a:p>
        </p:txBody>
      </p:sp>
      <p:pic>
        <p:nvPicPr>
          <p:cNvPr id="5122" name="Picture 2" descr="C:\Users\Nida-BOOK\Desktop\leading\0305062328251dsc_0236standinginline.jpg"/>
          <p:cNvPicPr>
            <a:picLocks noChangeAspect="1" noChangeArrowheads="1"/>
          </p:cNvPicPr>
          <p:nvPr/>
        </p:nvPicPr>
        <p:blipFill>
          <a:blip r:embed="rId2" cstate="print"/>
          <a:srcRect/>
          <a:stretch>
            <a:fillRect/>
          </a:stretch>
        </p:blipFill>
        <p:spPr bwMode="auto">
          <a:xfrm>
            <a:off x="685800" y="1752600"/>
            <a:ext cx="5143500" cy="4038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dirty="0" smtClean="0"/>
              <a:t>Color</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noAutofit/>
          </a:bodyPr>
          <a:lstStyle/>
          <a:p>
            <a:pPr marL="514350" indent="-514350">
              <a:buNone/>
            </a:pPr>
            <a:r>
              <a:rPr lang="en-US" sz="2400" b="1" dirty="0"/>
              <a:t>Color </a:t>
            </a:r>
            <a:r>
              <a:rPr lang="en-US" sz="2400" dirty="0"/>
              <a:t>has three main characteristics: </a:t>
            </a:r>
            <a:r>
              <a:rPr lang="en-US" sz="2400" dirty="0" smtClean="0"/>
              <a:t/>
            </a:r>
            <a:br>
              <a:rPr lang="en-US" sz="2400" dirty="0" smtClean="0"/>
            </a:br>
            <a:endParaRPr lang="en-US" sz="2400" dirty="0" smtClean="0"/>
          </a:p>
          <a:p>
            <a:pPr marL="514350" indent="-514350">
              <a:buFont typeface="+mj-lt"/>
              <a:buAutoNum type="arabicPeriod"/>
            </a:pPr>
            <a:r>
              <a:rPr lang="en-US" sz="2400" b="1" dirty="0" smtClean="0"/>
              <a:t>hue</a:t>
            </a:r>
            <a:r>
              <a:rPr lang="en-US" sz="2400" dirty="0"/>
              <a:t> (red, yellow, </a:t>
            </a:r>
            <a:r>
              <a:rPr lang="en-US" sz="2400" dirty="0" smtClean="0"/>
              <a:t>green)</a:t>
            </a:r>
          </a:p>
          <a:p>
            <a:pPr marL="514350" indent="-514350">
              <a:buFont typeface="+mj-lt"/>
              <a:buAutoNum type="arabicPeriod"/>
            </a:pPr>
            <a:r>
              <a:rPr lang="en-US" sz="2400" b="1" dirty="0" smtClean="0"/>
              <a:t>value</a:t>
            </a:r>
            <a:r>
              <a:rPr lang="en-US" sz="2400" dirty="0"/>
              <a:t> (how light or dark it is), and </a:t>
            </a:r>
            <a:r>
              <a:rPr lang="en-US" sz="2400" b="1" dirty="0"/>
              <a:t>intensity</a:t>
            </a:r>
            <a:r>
              <a:rPr lang="en-US" sz="2400" dirty="0"/>
              <a:t> (how bright or dull it is).  </a:t>
            </a:r>
            <a:r>
              <a:rPr lang="en-US" sz="2400" dirty="0" smtClean="0"/>
              <a:t/>
            </a:r>
            <a:br>
              <a:rPr lang="en-US" sz="2400" dirty="0" smtClean="0"/>
            </a:br>
            <a:r>
              <a:rPr lang="en-US" sz="2400" dirty="0"/>
              <a:t>Colors can also be described as </a:t>
            </a:r>
            <a:endParaRPr lang="en-US" sz="2400" dirty="0" smtClean="0"/>
          </a:p>
          <a:p>
            <a:pPr marL="514350" indent="-514350">
              <a:buFont typeface="+mj-lt"/>
              <a:buAutoNum type="arabicPeriod"/>
            </a:pPr>
            <a:r>
              <a:rPr lang="en-US" sz="2400" b="1" dirty="0" smtClean="0"/>
              <a:t>warm</a:t>
            </a:r>
            <a:r>
              <a:rPr lang="en-US" sz="2400" dirty="0"/>
              <a:t> (red, yellow), or </a:t>
            </a:r>
            <a:r>
              <a:rPr lang="en-US" sz="2400" b="1" dirty="0"/>
              <a:t>cool </a:t>
            </a:r>
            <a:r>
              <a:rPr lang="en-US" sz="2400" dirty="0"/>
              <a:t>(blue, green).</a:t>
            </a:r>
            <a:r>
              <a:rPr lang="en-US" sz="2400" dirty="0" smtClean="0"/>
              <a:t/>
            </a:r>
            <a:br>
              <a:rPr lang="en-US" sz="2400" dirty="0" smtClean="0"/>
            </a:br>
            <a:r>
              <a:rPr lang="en-US" sz="2400" dirty="0" smtClean="0"/>
              <a:t>Furthermore</a:t>
            </a:r>
          </a:p>
          <a:p>
            <a:pPr marL="514350" indent="-514350">
              <a:buNone/>
            </a:pPr>
            <a:r>
              <a:rPr lang="en-US" sz="2400" b="1" dirty="0" smtClean="0"/>
              <a:t>Monochromatic-</a:t>
            </a:r>
            <a:r>
              <a:rPr lang="en-US" sz="2400" dirty="0"/>
              <a:t> one color plus its tints (adding white) and shades (adding </a:t>
            </a:r>
            <a:r>
              <a:rPr lang="en-US" sz="2400" dirty="0" smtClean="0"/>
              <a:t>black)</a:t>
            </a:r>
          </a:p>
          <a:p>
            <a:pPr marL="514350" indent="-514350">
              <a:buNone/>
            </a:pPr>
            <a:r>
              <a:rPr lang="en-US" sz="2400" b="1" dirty="0" smtClean="0"/>
              <a:t>Complimentary </a:t>
            </a:r>
            <a:r>
              <a:rPr lang="en-US" sz="2400" b="1" dirty="0"/>
              <a:t>Colors- </a:t>
            </a:r>
            <a:r>
              <a:rPr lang="en-US" sz="2400" dirty="0"/>
              <a:t>colors opposite each other on the color wheel. (ex. Green &amp; </a:t>
            </a:r>
            <a:r>
              <a:rPr lang="en-US" sz="2400" dirty="0" smtClean="0"/>
              <a:t>Red)</a:t>
            </a:r>
          </a:p>
          <a:p>
            <a:pPr marL="514350" indent="-514350">
              <a:buNone/>
            </a:pPr>
            <a:r>
              <a:rPr lang="en-US" sz="2400" b="1" dirty="0" smtClean="0"/>
              <a:t>Analogous </a:t>
            </a:r>
            <a:r>
              <a:rPr lang="en-US" sz="2400" b="1" dirty="0"/>
              <a:t>Colors- </a:t>
            </a:r>
            <a:r>
              <a:rPr lang="en-US" sz="2400" dirty="0"/>
              <a:t>colors next to each other on the color wheel (ex. red &amp; orange).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appropriate use of color in photography adds a dynamic element to your images that is very pleasing to the eye. The correct use of it will allow you to create photographs to be proud of. Bold colors and bright composition in your photos result in images that sell. So use color to your advantage.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38800"/>
            <a:ext cx="8229600" cy="487363"/>
          </a:xfrm>
        </p:spPr>
        <p:txBody>
          <a:bodyPr>
            <a:normAutofit fontScale="92500" lnSpcReduction="20000"/>
          </a:bodyPr>
          <a:lstStyle/>
          <a:p>
            <a:r>
              <a:rPr lang="en-US" dirty="0" smtClean="0"/>
              <a:t>Dominate</a:t>
            </a:r>
            <a:endParaRPr lang="en-US" dirty="0"/>
          </a:p>
        </p:txBody>
      </p:sp>
      <p:pic>
        <p:nvPicPr>
          <p:cNvPr id="6146" name="Picture 2" descr="C:\Users\Nida-BOOK\Desktop\leading\timthumb.jpg"/>
          <p:cNvPicPr>
            <a:picLocks noChangeAspect="1" noChangeArrowheads="1"/>
          </p:cNvPicPr>
          <p:nvPr/>
        </p:nvPicPr>
        <p:blipFill>
          <a:blip r:embed="rId2" cstate="print"/>
          <a:srcRect/>
          <a:stretch>
            <a:fillRect/>
          </a:stretch>
        </p:blipFill>
        <p:spPr bwMode="auto">
          <a:xfrm>
            <a:off x="4648200" y="917575"/>
            <a:ext cx="4264025" cy="4264025"/>
          </a:xfrm>
          <a:prstGeom prst="rect">
            <a:avLst/>
          </a:prstGeom>
          <a:noFill/>
        </p:spPr>
      </p:pic>
      <p:pic>
        <p:nvPicPr>
          <p:cNvPr id="6147" name="Picture 3" descr="C:\Users\Nida-BOOK\Desktop\leading\composition_update_8.jpg"/>
          <p:cNvPicPr>
            <a:picLocks noChangeAspect="1" noChangeArrowheads="1"/>
          </p:cNvPicPr>
          <p:nvPr/>
        </p:nvPicPr>
        <p:blipFill>
          <a:blip r:embed="rId3" cstate="print"/>
          <a:srcRect/>
          <a:stretch>
            <a:fillRect/>
          </a:stretch>
        </p:blipFill>
        <p:spPr bwMode="auto">
          <a:xfrm>
            <a:off x="533400" y="914400"/>
            <a:ext cx="3981451" cy="2895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85800"/>
          </a:xfrm>
        </p:spPr>
        <p:txBody>
          <a:bodyPr/>
          <a:lstStyle/>
          <a:p>
            <a:r>
              <a:rPr lang="en-US" dirty="0" smtClean="0"/>
              <a:t>Isolation </a:t>
            </a:r>
            <a:endParaRPr lang="en-US" dirty="0"/>
          </a:p>
        </p:txBody>
      </p:sp>
      <p:pic>
        <p:nvPicPr>
          <p:cNvPr id="7170" name="Picture 2" descr="C:\Users\Nida-BOOK\Desktop\leading\Screen-shot-2014-04-11-at-2.54.50-PM.png"/>
          <p:cNvPicPr>
            <a:picLocks noChangeAspect="1" noChangeArrowheads="1"/>
          </p:cNvPicPr>
          <p:nvPr/>
        </p:nvPicPr>
        <p:blipFill>
          <a:blip r:embed="rId2" cstate="print"/>
          <a:srcRect/>
          <a:stretch>
            <a:fillRect/>
          </a:stretch>
        </p:blipFill>
        <p:spPr bwMode="auto">
          <a:xfrm>
            <a:off x="1447800" y="1752600"/>
            <a:ext cx="5867400" cy="391243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Aesthetics </a:t>
            </a:r>
            <a:endParaRPr lang="en-US" dirty="0"/>
          </a:p>
        </p:txBody>
      </p:sp>
      <p:sp>
        <p:nvSpPr>
          <p:cNvPr id="3" name="Content Placeholder 2"/>
          <p:cNvSpPr>
            <a:spLocks noGrp="1"/>
          </p:cNvSpPr>
          <p:nvPr>
            <p:ph idx="1"/>
          </p:nvPr>
        </p:nvSpPr>
        <p:spPr/>
        <p:txBody>
          <a:bodyPr/>
          <a:lstStyle/>
          <a:p>
            <a:r>
              <a:rPr lang="en-US" dirty="0" smtClean="0"/>
              <a:t>According to the Oxford Advanced Learner’s Dictionary, Aesthetics means (1) “concerned with beauty and art and the understanding of beautiful things”.</a:t>
            </a:r>
          </a:p>
          <a:p>
            <a:r>
              <a:rPr lang="en-US" dirty="0" smtClean="0"/>
              <a:t>“Made in an artistic way and beautiful to look at”.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2590800"/>
            <a:ext cx="3733800" cy="1600200"/>
          </a:xfrm>
        </p:spPr>
        <p:txBody>
          <a:bodyPr>
            <a:normAutofit fontScale="90000"/>
          </a:bodyPr>
          <a:lstStyle/>
          <a:p>
            <a:r>
              <a:rPr lang="en-US" dirty="0" smtClean="0"/>
              <a:t>Receding (</a:t>
            </a:r>
            <a:r>
              <a:rPr lang="en-US" dirty="0" smtClean="0"/>
              <a:t>diminishing)</a:t>
            </a:r>
            <a:br>
              <a:rPr lang="en-US" dirty="0" smtClean="0"/>
            </a:br>
            <a:r>
              <a:rPr lang="en-US" dirty="0" smtClean="0"/>
              <a:t>colors</a:t>
            </a:r>
            <a:endParaRPr lang="en-US" dirty="0"/>
          </a:p>
        </p:txBody>
      </p:sp>
      <p:pic>
        <p:nvPicPr>
          <p:cNvPr id="8194" name="Picture 2" descr="C:\Users\Nida-BOOK\Desktop\leading\color-compositions.jpg"/>
          <p:cNvPicPr>
            <a:picLocks noChangeAspect="1" noChangeArrowheads="1"/>
          </p:cNvPicPr>
          <p:nvPr/>
        </p:nvPicPr>
        <p:blipFill>
          <a:blip r:embed="rId2" cstate="print"/>
          <a:srcRect/>
          <a:stretch>
            <a:fillRect/>
          </a:stretch>
        </p:blipFill>
        <p:spPr bwMode="auto">
          <a:xfrm>
            <a:off x="457200" y="609600"/>
            <a:ext cx="3886200" cy="58293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514600"/>
            <a:ext cx="7772400" cy="1362075"/>
          </a:xfrm>
        </p:spPr>
        <p:txBody>
          <a:bodyPr/>
          <a:lstStyle/>
          <a:p>
            <a:pPr algn="ctr"/>
            <a:r>
              <a:rPr lang="en-US" dirty="0" smtClean="0"/>
              <a:t>Shape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4525963"/>
          </a:xfrm>
        </p:spPr>
        <p:txBody>
          <a:bodyPr/>
          <a:lstStyle/>
          <a:p>
            <a:r>
              <a:rPr lang="en-US" b="1" dirty="0"/>
              <a:t>Shape</a:t>
            </a:r>
            <a:r>
              <a:rPr lang="en-US" dirty="0"/>
              <a:t> is two dimensional, with a height and width.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Form</a:t>
            </a:r>
            <a:endParaRPr lang="en-US" dirty="0"/>
          </a:p>
        </p:txBody>
      </p:sp>
      <p:sp>
        <p:nvSpPr>
          <p:cNvPr id="3" name="Content Placeholder 2"/>
          <p:cNvSpPr>
            <a:spLocks noGrp="1"/>
          </p:cNvSpPr>
          <p:nvPr>
            <p:ph idx="1"/>
          </p:nvPr>
        </p:nvSpPr>
        <p:spPr/>
        <p:txBody>
          <a:bodyPr/>
          <a:lstStyle/>
          <a:p>
            <a:r>
              <a:rPr lang="en-US" b="1" dirty="0"/>
              <a:t>Form</a:t>
            </a:r>
            <a:r>
              <a:rPr lang="en-US" dirty="0"/>
              <a:t> is three dimensional, has height and width and depth.  Photographers  emphasize form by the use of highlights and shadows.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Nida-BOOK\Desktop\leading\39.jpg"/>
          <p:cNvPicPr>
            <a:picLocks noChangeAspect="1" noChangeArrowheads="1"/>
          </p:cNvPicPr>
          <p:nvPr/>
        </p:nvPicPr>
        <p:blipFill>
          <a:blip r:embed="rId2" cstate="print"/>
          <a:srcRect/>
          <a:stretch>
            <a:fillRect/>
          </a:stretch>
        </p:blipFill>
        <p:spPr bwMode="auto">
          <a:xfrm>
            <a:off x="1905000" y="1066800"/>
            <a:ext cx="4738054" cy="4724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Nida-BOOK\Desktop\leading\artlimited_img306600.jpg"/>
          <p:cNvPicPr>
            <a:picLocks noChangeAspect="1" noChangeArrowheads="1"/>
          </p:cNvPicPr>
          <p:nvPr/>
        </p:nvPicPr>
        <p:blipFill>
          <a:blip r:embed="rId2" cstate="print"/>
          <a:srcRect/>
          <a:stretch>
            <a:fillRect/>
          </a:stretch>
        </p:blipFill>
        <p:spPr bwMode="auto">
          <a:xfrm>
            <a:off x="1143000" y="1295400"/>
            <a:ext cx="6638925" cy="442912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Nida-BOOK\Desktop\leading\Classical-Comp-for-Portraits.jpg"/>
          <p:cNvPicPr>
            <a:picLocks noChangeAspect="1" noChangeArrowheads="1"/>
          </p:cNvPicPr>
          <p:nvPr/>
        </p:nvPicPr>
        <p:blipFill>
          <a:blip r:embed="rId2" cstate="print"/>
          <a:srcRect/>
          <a:stretch>
            <a:fillRect/>
          </a:stretch>
        </p:blipFill>
        <p:spPr bwMode="auto">
          <a:xfrm>
            <a:off x="990600" y="1066800"/>
            <a:ext cx="7086600" cy="515193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Nida-BOOK\Desktop\leading\negative-space-air-vents.jpg"/>
          <p:cNvPicPr>
            <a:picLocks noChangeAspect="1" noChangeArrowheads="1"/>
          </p:cNvPicPr>
          <p:nvPr/>
        </p:nvPicPr>
        <p:blipFill>
          <a:blip r:embed="rId2" cstate="print"/>
          <a:srcRect/>
          <a:stretch>
            <a:fillRect/>
          </a:stretch>
        </p:blipFill>
        <p:spPr bwMode="auto">
          <a:xfrm>
            <a:off x="685800" y="685800"/>
            <a:ext cx="7874000" cy="52578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b="1" dirty="0"/>
              <a:t>Texture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2037"/>
            <a:ext cx="8229600" cy="4525963"/>
          </a:xfrm>
        </p:spPr>
        <p:txBody>
          <a:bodyPr/>
          <a:lstStyle/>
          <a:p>
            <a:r>
              <a:rPr lang="en-US" dirty="0"/>
              <a:t> The surface quality of an object that we sense through touch.  All objects have a physical texture (think- horse hair, dolphin smooth).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Aesthetics in photography</a:t>
            </a:r>
            <a:endParaRPr lang="en-US" dirty="0"/>
          </a:p>
        </p:txBody>
      </p:sp>
      <p:sp>
        <p:nvSpPr>
          <p:cNvPr id="3" name="Content Placeholder 2"/>
          <p:cNvSpPr>
            <a:spLocks noGrp="1"/>
          </p:cNvSpPr>
          <p:nvPr>
            <p:ph idx="1"/>
          </p:nvPr>
        </p:nvSpPr>
        <p:spPr/>
        <p:txBody>
          <a:bodyPr/>
          <a:lstStyle/>
          <a:p>
            <a:r>
              <a:rPr lang="en-US" dirty="0" smtClean="0"/>
              <a:t>Aesthetics, in the world of art and photography, refers to the principles of the nature and appreciation of beauty. Judging beauty and other aesthetic qualities of photographs is a highly subjective task.</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Nida-BOOK\Desktop\leading\4257735_orig.jpg"/>
          <p:cNvPicPr>
            <a:picLocks noChangeAspect="1" noChangeArrowheads="1"/>
          </p:cNvPicPr>
          <p:nvPr/>
        </p:nvPicPr>
        <p:blipFill>
          <a:blip r:embed="rId2" cstate="print"/>
          <a:srcRect/>
          <a:stretch>
            <a:fillRect/>
          </a:stretch>
        </p:blipFill>
        <p:spPr bwMode="auto">
          <a:xfrm>
            <a:off x="990600" y="990600"/>
            <a:ext cx="7086600" cy="47244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Nida-BOOK\Desktop\leading\20090512181930_img_9205-picasa-crop-flickr-sm.jpeg"/>
          <p:cNvPicPr>
            <a:picLocks noChangeAspect="1" noChangeArrowheads="1"/>
          </p:cNvPicPr>
          <p:nvPr/>
        </p:nvPicPr>
        <p:blipFill>
          <a:blip r:embed="rId2" cstate="print"/>
          <a:srcRect/>
          <a:stretch>
            <a:fillRect/>
          </a:stretch>
        </p:blipFill>
        <p:spPr bwMode="auto">
          <a:xfrm>
            <a:off x="685800" y="762000"/>
            <a:ext cx="7881511" cy="523557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Nida-BOOK\Desktop\leading\texture-photography-1-5.jpg"/>
          <p:cNvPicPr>
            <a:picLocks noChangeAspect="1" noChangeArrowheads="1"/>
          </p:cNvPicPr>
          <p:nvPr/>
        </p:nvPicPr>
        <p:blipFill>
          <a:blip r:embed="rId2" cstate="print"/>
          <a:srcRect/>
          <a:stretch>
            <a:fillRect/>
          </a:stretch>
        </p:blipFill>
        <p:spPr bwMode="auto">
          <a:xfrm>
            <a:off x="838200" y="914400"/>
            <a:ext cx="7710487" cy="514675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b="1" dirty="0"/>
              <a:t>Space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In a two dimensional work, texture gives a visual sense of how an object depicted would feel in real life if touched.  Real space is three dimensional.  Space in a work of art refers to a feeling of depth or three dimensions.  It can also refer to an artist’s use of the area around the picture plane.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Positive Space- </a:t>
            </a:r>
            <a:r>
              <a:rPr lang="en-US" dirty="0"/>
              <a:t>The space occupied by the primary object.</a:t>
            </a:r>
            <a:r>
              <a:rPr lang="en-US" dirty="0" smtClean="0"/>
              <a:t/>
            </a:r>
            <a:br>
              <a:rPr lang="en-US" dirty="0" smtClean="0"/>
            </a:br>
            <a:r>
              <a:rPr lang="en-US" b="1" dirty="0"/>
              <a:t>Negative Space- </a:t>
            </a:r>
            <a:r>
              <a:rPr lang="en-US" dirty="0"/>
              <a:t>The space around the primary object</a:t>
            </a:r>
            <a:r>
              <a:rPr lang="en-US" dirty="0" smtClean="0"/>
              <a:t/>
            </a:r>
            <a:br>
              <a:rPr lang="en-US" dirty="0" smtClean="0"/>
            </a:b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Nida-BOOK\Desktop\leading\9077636720777741_uyb2f7I3_c.jpg"/>
          <p:cNvPicPr>
            <a:picLocks noChangeAspect="1" noChangeArrowheads="1"/>
          </p:cNvPicPr>
          <p:nvPr/>
        </p:nvPicPr>
        <p:blipFill>
          <a:blip r:embed="rId2" cstate="print"/>
          <a:srcRect/>
          <a:stretch>
            <a:fillRect/>
          </a:stretch>
        </p:blipFill>
        <p:spPr bwMode="auto">
          <a:xfrm>
            <a:off x="2136776" y="542925"/>
            <a:ext cx="5276850" cy="5429250"/>
          </a:xfrm>
          <a:prstGeom prst="rect">
            <a:avLst/>
          </a:prstGeom>
          <a:noFill/>
        </p:spPr>
      </p:pic>
      <p:pic>
        <p:nvPicPr>
          <p:cNvPr id="16387" name="Picture 3" descr="C:\Users\Nida-BOOK\Desktop\leading\9.jpg"/>
          <p:cNvPicPr>
            <a:picLocks noChangeAspect="1" noChangeArrowheads="1"/>
          </p:cNvPicPr>
          <p:nvPr/>
        </p:nvPicPr>
        <p:blipFill>
          <a:blip r:embed="rId3" cstate="print"/>
          <a:srcRect/>
          <a:stretch>
            <a:fillRect/>
          </a:stretch>
        </p:blipFill>
        <p:spPr bwMode="auto">
          <a:xfrm>
            <a:off x="711200" y="552450"/>
            <a:ext cx="8128001" cy="54102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Nida-BOOK\Desktop\leading\2963365577_5cf8f40cf8.jpg"/>
          <p:cNvPicPr>
            <a:picLocks noChangeAspect="1" noChangeArrowheads="1"/>
          </p:cNvPicPr>
          <p:nvPr/>
        </p:nvPicPr>
        <p:blipFill>
          <a:blip r:embed="rId2" cstate="print"/>
          <a:srcRect/>
          <a:stretch>
            <a:fillRect/>
          </a:stretch>
        </p:blipFill>
        <p:spPr bwMode="auto">
          <a:xfrm>
            <a:off x="1600200" y="1143000"/>
            <a:ext cx="6350001" cy="42291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Nida-BOOK\Desktop\leading\9077636720777741_uyb2f7I3_c.jpg"/>
          <p:cNvPicPr>
            <a:picLocks noChangeAspect="1" noChangeArrowheads="1"/>
          </p:cNvPicPr>
          <p:nvPr/>
        </p:nvPicPr>
        <p:blipFill>
          <a:blip r:embed="rId2" cstate="print"/>
          <a:srcRect/>
          <a:stretch>
            <a:fillRect/>
          </a:stretch>
        </p:blipFill>
        <p:spPr bwMode="auto">
          <a:xfrm>
            <a:off x="1981200" y="609600"/>
            <a:ext cx="5276850" cy="542925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Nida-BOOK\Desktop\leading\composition07.jpg"/>
          <p:cNvPicPr>
            <a:picLocks noChangeAspect="1" noChangeArrowheads="1"/>
          </p:cNvPicPr>
          <p:nvPr/>
        </p:nvPicPr>
        <p:blipFill>
          <a:blip r:embed="rId2" cstate="print"/>
          <a:srcRect/>
          <a:stretch>
            <a:fillRect/>
          </a:stretch>
        </p:blipFill>
        <p:spPr bwMode="auto">
          <a:xfrm>
            <a:off x="685800" y="685800"/>
            <a:ext cx="3657600" cy="5486400"/>
          </a:xfrm>
          <a:prstGeom prst="rect">
            <a:avLst/>
          </a:prstGeom>
          <a:noFill/>
        </p:spPr>
      </p:pic>
      <p:pic>
        <p:nvPicPr>
          <p:cNvPr id="3" name="Picture 2" descr="C:\Users\Nida-BOOK\Desktop\leading\images.jpg"/>
          <p:cNvPicPr>
            <a:picLocks noChangeAspect="1" noChangeArrowheads="1"/>
          </p:cNvPicPr>
          <p:nvPr/>
        </p:nvPicPr>
        <p:blipFill>
          <a:blip r:embed="rId3" cstate="print"/>
          <a:srcRect/>
          <a:stretch>
            <a:fillRect/>
          </a:stretch>
        </p:blipFill>
        <p:spPr bwMode="auto">
          <a:xfrm>
            <a:off x="4724400" y="1828800"/>
            <a:ext cx="3967506" cy="2971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Photography is defined as the art or practice of taking and processing photographs. Aesthetics in photography is how people usually characterize beauty in this form of art. There are various ways in which aesthetics is defined by different people.</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Balance</a:t>
            </a:r>
            <a:endParaRPr lang="en-US" dirty="0"/>
          </a:p>
        </p:txBody>
      </p:sp>
      <p:sp>
        <p:nvSpPr>
          <p:cNvPr id="3" name="Content Placeholder 2"/>
          <p:cNvSpPr>
            <a:spLocks noGrp="1"/>
          </p:cNvSpPr>
          <p:nvPr>
            <p:ph idx="1"/>
          </p:nvPr>
        </p:nvSpPr>
        <p:spPr/>
        <p:txBody>
          <a:bodyPr/>
          <a:lstStyle/>
          <a:p>
            <a:r>
              <a:rPr lang="en-US" b="1" dirty="0"/>
              <a:t>Balance</a:t>
            </a:r>
            <a:r>
              <a:rPr lang="en-US" dirty="0"/>
              <a:t> is similar to our physical sense of balance. It is how the artist uses opposing forces in a composition that results in visual stability. </a:t>
            </a:r>
            <a:r>
              <a:rPr lang="en-US" dirty="0" smtClean="0"/>
              <a:t/>
            </a:r>
            <a:br>
              <a:rPr lang="en-US" dirty="0" smtClean="0"/>
            </a:br>
            <a:r>
              <a:rPr lang="en-US" dirty="0"/>
              <a:t>Most successful compositions achieve balance in one of two ways: </a:t>
            </a:r>
            <a:r>
              <a:rPr lang="en-US" b="1" dirty="0"/>
              <a:t>symmetrically</a:t>
            </a:r>
            <a:r>
              <a:rPr lang="en-US" dirty="0"/>
              <a:t>  (the same on both sides, like a butterfly wing) or </a:t>
            </a:r>
            <a:r>
              <a:rPr lang="en-US" b="1" dirty="0"/>
              <a:t>asymmetrically.</a:t>
            </a:r>
            <a:r>
              <a:rPr lang="en-US"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Nida-BOOK\Desktop\leading\out-road-sign.jpg"/>
          <p:cNvPicPr>
            <a:picLocks noChangeAspect="1" noChangeArrowheads="1"/>
          </p:cNvPicPr>
          <p:nvPr/>
        </p:nvPicPr>
        <p:blipFill>
          <a:blip r:embed="rId2" cstate="print"/>
          <a:srcRect/>
          <a:stretch>
            <a:fillRect/>
          </a:stretch>
        </p:blipFill>
        <p:spPr bwMode="auto">
          <a:xfrm>
            <a:off x="685800" y="990600"/>
            <a:ext cx="7874000" cy="47371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Nida-BOOK\Desktop\leading\Triangles-102222.jpeg"/>
          <p:cNvPicPr>
            <a:picLocks noChangeAspect="1" noChangeArrowheads="1"/>
          </p:cNvPicPr>
          <p:nvPr/>
        </p:nvPicPr>
        <p:blipFill>
          <a:blip r:embed="rId2" cstate="print"/>
          <a:srcRect/>
          <a:stretch>
            <a:fillRect/>
          </a:stretch>
        </p:blipFill>
        <p:spPr bwMode="auto">
          <a:xfrm>
            <a:off x="457200" y="685800"/>
            <a:ext cx="8153400" cy="54356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Nida-BOOK\Desktop\leading\composition-tips-3e.jpg"/>
          <p:cNvPicPr>
            <a:picLocks noChangeAspect="1" noChangeArrowheads="1"/>
          </p:cNvPicPr>
          <p:nvPr/>
        </p:nvPicPr>
        <p:blipFill>
          <a:blip r:embed="rId2" cstate="print"/>
          <a:srcRect/>
          <a:stretch>
            <a:fillRect/>
          </a:stretch>
        </p:blipFill>
        <p:spPr bwMode="auto">
          <a:xfrm>
            <a:off x="685800" y="914400"/>
            <a:ext cx="7620000" cy="489585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Nida-BOOK\Desktop\leading\Composition-in-photography-sky-2.jpg"/>
          <p:cNvPicPr>
            <a:picLocks noChangeAspect="1" noChangeArrowheads="1"/>
          </p:cNvPicPr>
          <p:nvPr/>
        </p:nvPicPr>
        <p:blipFill>
          <a:blip r:embed="rId2" cstate="print"/>
          <a:srcRect/>
          <a:stretch>
            <a:fillRect/>
          </a:stretch>
        </p:blipFill>
        <p:spPr bwMode="auto">
          <a:xfrm>
            <a:off x="1524000" y="228600"/>
            <a:ext cx="4998720" cy="62484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Nida-BOOK\Desktop\leading\landscapePhotographyCompositionSunrise.jpg"/>
          <p:cNvPicPr>
            <a:picLocks noChangeAspect="1" noChangeArrowheads="1"/>
          </p:cNvPicPr>
          <p:nvPr/>
        </p:nvPicPr>
        <p:blipFill>
          <a:blip r:embed="rId2" cstate="print"/>
          <a:srcRect/>
          <a:stretch>
            <a:fillRect/>
          </a:stretch>
        </p:blipFill>
        <p:spPr bwMode="auto">
          <a:xfrm>
            <a:off x="2895600" y="762000"/>
            <a:ext cx="3581400" cy="5403762"/>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Emphasis</a:t>
            </a:r>
            <a:endParaRPr lang="en-US" dirty="0"/>
          </a:p>
        </p:txBody>
      </p:sp>
      <p:sp>
        <p:nvSpPr>
          <p:cNvPr id="3" name="Content Placeholder 2"/>
          <p:cNvSpPr>
            <a:spLocks noGrp="1"/>
          </p:cNvSpPr>
          <p:nvPr>
            <p:ph idx="1"/>
          </p:nvPr>
        </p:nvSpPr>
        <p:spPr/>
        <p:txBody>
          <a:bodyPr/>
          <a:lstStyle/>
          <a:p>
            <a:r>
              <a:rPr lang="en-US" b="1" dirty="0"/>
              <a:t>Emphasis</a:t>
            </a:r>
            <a:r>
              <a:rPr lang="en-US" dirty="0"/>
              <a:t> is to make one part of an artwork dominant over the other parts.  It attracts the viewer’s eyes to a place of special importance in an </a:t>
            </a:r>
            <a:r>
              <a:rPr lang="en-US" dirty="0" smtClean="0"/>
              <a:t>artwork.</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Nida-BOOK\Desktop\leading\images.jpg"/>
          <p:cNvPicPr>
            <a:picLocks noChangeAspect="1" noChangeArrowheads="1"/>
          </p:cNvPicPr>
          <p:nvPr/>
        </p:nvPicPr>
        <p:blipFill>
          <a:blip r:embed="rId2" cstate="print"/>
          <a:srcRect/>
          <a:stretch>
            <a:fillRect/>
          </a:stretch>
        </p:blipFill>
        <p:spPr bwMode="auto">
          <a:xfrm>
            <a:off x="990600" y="914400"/>
            <a:ext cx="7196137" cy="478870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Nida-BOOK\Desktop\leading\harmony-photography.jpg"/>
          <p:cNvPicPr>
            <a:picLocks noChangeAspect="1" noChangeArrowheads="1"/>
          </p:cNvPicPr>
          <p:nvPr/>
        </p:nvPicPr>
        <p:blipFill>
          <a:blip r:embed="rId2" cstate="print"/>
          <a:srcRect/>
          <a:stretch>
            <a:fillRect/>
          </a:stretch>
        </p:blipFill>
        <p:spPr bwMode="auto">
          <a:xfrm>
            <a:off x="304800" y="838200"/>
            <a:ext cx="8529414" cy="5334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Nida-BOOK\Desktop\leading\photo11.jpg"/>
          <p:cNvPicPr>
            <a:picLocks noChangeAspect="1" noChangeArrowheads="1"/>
          </p:cNvPicPr>
          <p:nvPr/>
        </p:nvPicPr>
        <p:blipFill>
          <a:blip r:embed="rId2" cstate="print"/>
          <a:srcRect/>
          <a:stretch>
            <a:fillRect/>
          </a:stretch>
        </p:blipFill>
        <p:spPr bwMode="auto">
          <a:xfrm>
            <a:off x="685800" y="1371600"/>
            <a:ext cx="7747001" cy="38735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332037"/>
            <a:ext cx="8229600" cy="4525963"/>
          </a:xfrm>
        </p:spPr>
        <p:txBody>
          <a:bodyPr>
            <a:normAutofit/>
          </a:bodyPr>
          <a:lstStyle/>
          <a:p>
            <a:r>
              <a:rPr lang="en-US" dirty="0" smtClean="0"/>
              <a:t>The broad idea is that photographic images that are pleasing to the eyes are considered to be higher in terms of their aesthetic beauty.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525963"/>
          </a:xfrm>
        </p:spPr>
        <p:txBody>
          <a:bodyPr/>
          <a:lstStyle/>
          <a:p>
            <a:r>
              <a:rPr lang="en-US" dirty="0" smtClean="0"/>
              <a:t>A photographic artist may be looking at the composition of the picture, the use of colors and light, and any additional meanings conveyed by the picture.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514600"/>
            <a:ext cx="7772400" cy="1362075"/>
          </a:xfrm>
        </p:spPr>
        <p:txBody>
          <a:bodyPr/>
          <a:lstStyle/>
          <a:p>
            <a:r>
              <a:rPr lang="en-US" dirty="0" smtClean="0"/>
              <a:t>Elements of art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There are seven elements in art.</a:t>
            </a:r>
          </a:p>
          <a:p>
            <a:r>
              <a:rPr lang="en-US" dirty="0"/>
              <a:t> </a:t>
            </a:r>
            <a:r>
              <a:rPr lang="en-US" b="1" dirty="0" smtClean="0"/>
              <a:t>line</a:t>
            </a:r>
          </a:p>
          <a:p>
            <a:r>
              <a:rPr lang="en-US" b="1" dirty="0" smtClean="0"/>
              <a:t>shape </a:t>
            </a:r>
          </a:p>
          <a:p>
            <a:r>
              <a:rPr lang="en-US" b="1" dirty="0" smtClean="0"/>
              <a:t>color</a:t>
            </a:r>
          </a:p>
          <a:p>
            <a:r>
              <a:rPr lang="en-US" b="1" dirty="0" smtClean="0"/>
              <a:t>texture </a:t>
            </a:r>
          </a:p>
          <a:p>
            <a:r>
              <a:rPr lang="en-US" b="1" dirty="0" smtClean="0"/>
              <a:t>space</a:t>
            </a:r>
          </a:p>
          <a:p>
            <a:r>
              <a:rPr lang="en-US" b="1" dirty="0" smtClean="0"/>
              <a:t>form </a:t>
            </a:r>
            <a:r>
              <a:rPr lang="en-US" b="1" dirty="0"/>
              <a:t>and value</a:t>
            </a:r>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t>
            </a:r>
            <a:endParaRPr lang="en-US" dirty="0"/>
          </a:p>
        </p:txBody>
      </p:sp>
      <p:sp>
        <p:nvSpPr>
          <p:cNvPr id="3" name="Content Placeholder 2"/>
          <p:cNvSpPr>
            <a:spLocks noGrp="1"/>
          </p:cNvSpPr>
          <p:nvPr>
            <p:ph idx="1"/>
          </p:nvPr>
        </p:nvSpPr>
        <p:spPr/>
        <p:txBody>
          <a:bodyPr/>
          <a:lstStyle/>
          <a:p>
            <a:r>
              <a:rPr lang="en-US" b="1" dirty="0"/>
              <a:t>A line </a:t>
            </a:r>
            <a:r>
              <a:rPr lang="en-US" dirty="0"/>
              <a:t>is one-dimensional and can vary in width, direction, and length. Lines also can define the edges of a form. Lines can be horizontal, vertical, or diagonal, straight or curved, thick or thin. Lines lead your eye around the composition.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279</Words>
  <Application>Microsoft Office PowerPoint</Application>
  <PresentationFormat>On-screen Show (4:3)</PresentationFormat>
  <Paragraphs>51</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Art &amp; Aesthetics</vt:lpstr>
      <vt:lpstr>Definition of Aesthetics </vt:lpstr>
      <vt:lpstr>Aesthetics in photography</vt:lpstr>
      <vt:lpstr>Introduction</vt:lpstr>
      <vt:lpstr>Slide 5</vt:lpstr>
      <vt:lpstr>Slide 6</vt:lpstr>
      <vt:lpstr>Elements of art</vt:lpstr>
      <vt:lpstr>Slide 8</vt:lpstr>
      <vt:lpstr>Line</vt:lpstr>
      <vt:lpstr>Slide 10</vt:lpstr>
      <vt:lpstr>Slide 11</vt:lpstr>
      <vt:lpstr>Slide 12</vt:lpstr>
      <vt:lpstr>Slide 13</vt:lpstr>
      <vt:lpstr>Slide 14</vt:lpstr>
      <vt:lpstr>Color</vt:lpstr>
      <vt:lpstr>Slide 16</vt:lpstr>
      <vt:lpstr>Slide 17</vt:lpstr>
      <vt:lpstr>Slide 18</vt:lpstr>
      <vt:lpstr>Slide 19</vt:lpstr>
      <vt:lpstr>Receding (diminishing) colors</vt:lpstr>
      <vt:lpstr>Shape</vt:lpstr>
      <vt:lpstr>Slide 22</vt:lpstr>
      <vt:lpstr>Form</vt:lpstr>
      <vt:lpstr>Slide 24</vt:lpstr>
      <vt:lpstr>Slide 25</vt:lpstr>
      <vt:lpstr>Slide 26</vt:lpstr>
      <vt:lpstr>Slide 27</vt:lpstr>
      <vt:lpstr>Texture</vt:lpstr>
      <vt:lpstr>Slide 29</vt:lpstr>
      <vt:lpstr>Slide 30</vt:lpstr>
      <vt:lpstr>Slide 31</vt:lpstr>
      <vt:lpstr>Slide 32</vt:lpstr>
      <vt:lpstr>Space</vt:lpstr>
      <vt:lpstr>Slide 34</vt:lpstr>
      <vt:lpstr>Slide 35</vt:lpstr>
      <vt:lpstr>Slide 36</vt:lpstr>
      <vt:lpstr>Slide 37</vt:lpstr>
      <vt:lpstr>Slide 38</vt:lpstr>
      <vt:lpstr>Slide 39</vt:lpstr>
      <vt:lpstr>Balance</vt:lpstr>
      <vt:lpstr>Slide 41</vt:lpstr>
      <vt:lpstr>Slide 42</vt:lpstr>
      <vt:lpstr>Slide 43</vt:lpstr>
      <vt:lpstr>Slide 44</vt:lpstr>
      <vt:lpstr>Slide 45</vt:lpstr>
      <vt:lpstr>Emphasis</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&amp; Aesthetics</dc:title>
  <dc:creator>Nida-BOOK</dc:creator>
  <cp:lastModifiedBy>Nida-BOOK</cp:lastModifiedBy>
  <cp:revision>28</cp:revision>
  <dcterms:created xsi:type="dcterms:W3CDTF">2015-04-13T16:41:47Z</dcterms:created>
  <dcterms:modified xsi:type="dcterms:W3CDTF">2015-04-13T18:25:35Z</dcterms:modified>
</cp:coreProperties>
</file>